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Average"/>
      <p:regular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Oswald-regular.fntdata"/><Relationship Id="rId23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0fe061c2aa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0fe061c2aa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225bf9881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225bf9881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225bf9881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225bf9881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225bf9881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225bf9881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25bf9881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25bf9881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225bf9881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225bf9881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225bf9881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225bf9881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225bf988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225bf988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0fe061c2aa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0fe061c2aa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225c35ab5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225c35ab5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225bf9881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225bf9881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225c35ab54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225c35ab54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225c35ab5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225c35ab5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225c35ab5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225c35ab5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225c35ab5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225c35ab5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225c35ab5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225c35ab5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11" Type="http://schemas.openxmlformats.org/officeDocument/2006/relationships/image" Target="../media/image19.png"/><Relationship Id="rId10" Type="http://schemas.openxmlformats.org/officeDocument/2006/relationships/image" Target="../media/image21.png"/><Relationship Id="rId12" Type="http://schemas.openxmlformats.org/officeDocument/2006/relationships/image" Target="../media/image15.png"/><Relationship Id="rId9" Type="http://schemas.openxmlformats.org/officeDocument/2006/relationships/image" Target="../media/image18.png"/><Relationship Id="rId5" Type="http://schemas.openxmlformats.org/officeDocument/2006/relationships/image" Target="../media/image5.png"/><Relationship Id="rId6" Type="http://schemas.openxmlformats.org/officeDocument/2006/relationships/image" Target="../media/image22.png"/><Relationship Id="rId7" Type="http://schemas.openxmlformats.org/officeDocument/2006/relationships/image" Target="../media/image11.png"/><Relationship Id="rId8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Predicció del recobriment arbori a partir de dades LiDAR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5"/>
            <a:ext cx="7801500" cy="17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Últims avenços fins el 22/3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Alejandro Donaire</a:t>
            </a:r>
            <a:br>
              <a:rPr lang="es" sz="1800"/>
            </a:br>
            <a:r>
              <a:rPr lang="es" sz="1800"/>
              <a:t>Èric Sánchez</a:t>
            </a:r>
            <a:br>
              <a:rPr lang="es" sz="1800"/>
            </a:br>
            <a:r>
              <a:rPr lang="es" sz="1800"/>
              <a:t>Pau Ventura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Nou conjunt de dades amb diversitat de paisatges</a:t>
            </a:r>
            <a:endParaRPr/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b="1" lang="es" sz="2100"/>
              <a:t>10 blocs</a:t>
            </a:r>
            <a:r>
              <a:rPr lang="es" sz="2100"/>
              <a:t> escollits de </a:t>
            </a:r>
            <a:r>
              <a:rPr b="1" lang="es" sz="2100"/>
              <a:t>zones distintes</a:t>
            </a:r>
            <a:endParaRPr b="1"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s" sz="2100"/>
              <a:t>Cada bloc de 2km x 2km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s" sz="2100"/>
              <a:t>Aproximadament </a:t>
            </a:r>
            <a:r>
              <a:rPr b="1" lang="es" sz="2100"/>
              <a:t>3.3 GB</a:t>
            </a:r>
            <a:endParaRPr b="1" sz="2100"/>
          </a:p>
        </p:txBody>
      </p:sp>
      <p:sp>
        <p:nvSpPr>
          <p:cNvPr id="141" name="Google Shape;141;p22"/>
          <p:cNvSpPr/>
          <p:nvPr/>
        </p:nvSpPr>
        <p:spPr>
          <a:xfrm>
            <a:off x="1417225" y="2492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2786762" y="2492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4158362" y="2492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5529962" y="2492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6901562" y="2492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6901562" y="3635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5529962" y="3635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4158362" y="3635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2786762" y="3635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1415162" y="3635325"/>
            <a:ext cx="941400" cy="94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936650"/>
            <a:ext cx="1725200" cy="118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7725" y="738300"/>
            <a:ext cx="1560175" cy="1111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3575" y="966900"/>
            <a:ext cx="1725200" cy="115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20125" y="525324"/>
            <a:ext cx="1911300" cy="1352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06668" y="977791"/>
            <a:ext cx="1725200" cy="1152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7900" y="2495562"/>
            <a:ext cx="1725200" cy="1268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051525" y="2931127"/>
            <a:ext cx="1725200" cy="100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00518" y="2477375"/>
            <a:ext cx="1911308" cy="115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28549" y="2806725"/>
            <a:ext cx="1820221" cy="110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25729" y="2629775"/>
            <a:ext cx="1991889" cy="126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 blocs basats en els tipus de paisatges vegetals </a:t>
            </a:r>
            <a:r>
              <a:rPr lang="es">
                <a:solidFill>
                  <a:schemeClr val="accent3"/>
                </a:solidFill>
              </a:rPr>
              <a:t>(Segons IOC)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72" name="Google Shape;17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2550" y="1098225"/>
            <a:ext cx="5831049" cy="353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+"/>
            </a:pPr>
            <a:r>
              <a:rPr lang="es"/>
              <a:t>5 altres blocs basats en altres característiques</a:t>
            </a:r>
            <a:endParaRPr/>
          </a:p>
        </p:txBody>
      </p:sp>
      <p:sp>
        <p:nvSpPr>
          <p:cNvPr id="179" name="Google Shape;17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s" sz="2200"/>
              <a:t>Zones amb edificis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s" sz="2200"/>
              <a:t>Zones rurals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s" sz="2200"/>
              <a:t>Esplanades amb poca vegetació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s" sz="2200"/>
              <a:t>Muntanyes amb poca vegetació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s" sz="2200"/>
              <a:t>Zones amb llacs i rius</a:t>
            </a:r>
            <a:endParaRPr sz="2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Distribució geogràfica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dels blocs</a:t>
            </a:r>
            <a:endParaRPr/>
          </a:p>
        </p:txBody>
      </p:sp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1175" y="389788"/>
            <a:ext cx="4716150" cy="436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Entrenament del model fent una partició del conjunt de dades</a:t>
            </a:r>
            <a:endParaRPr/>
          </a:p>
        </p:txBody>
      </p:sp>
      <p:pic>
        <p:nvPicPr>
          <p:cNvPr id="191" name="Google Shape;19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950" y="1152475"/>
            <a:ext cx="3239900" cy="228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500" y="2571750"/>
            <a:ext cx="3136476" cy="221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 txBox="1"/>
          <p:nvPr>
            <p:ph idx="1" type="body"/>
          </p:nvPr>
        </p:nvSpPr>
        <p:spPr>
          <a:xfrm>
            <a:off x="5518738" y="3570138"/>
            <a:ext cx="2430300" cy="14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dk1"/>
                </a:solidFill>
              </a:rPr>
              <a:t>R</a:t>
            </a:r>
            <a:r>
              <a:rPr b="1" baseline="30000" lang="es" sz="1700">
                <a:solidFill>
                  <a:schemeClr val="dk1"/>
                </a:solidFill>
              </a:rPr>
              <a:t>2</a:t>
            </a:r>
            <a:r>
              <a:rPr b="1" lang="es" sz="1700">
                <a:solidFill>
                  <a:schemeClr val="dk1"/>
                </a:solidFill>
              </a:rPr>
              <a:t> </a:t>
            </a:r>
            <a:r>
              <a:rPr b="1" lang="es" sz="1700">
                <a:solidFill>
                  <a:schemeClr val="dk1"/>
                </a:solidFill>
              </a:rPr>
              <a:t>train: </a:t>
            </a:r>
            <a:r>
              <a:rPr b="1" lang="es" sz="1700">
                <a:solidFill>
                  <a:schemeClr val="dk1"/>
                </a:solidFill>
              </a:rPr>
              <a:t>0.993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700">
                <a:solidFill>
                  <a:schemeClr val="dk1"/>
                </a:solidFill>
              </a:rPr>
              <a:t>MAE train: 1.53%</a:t>
            </a:r>
            <a:endParaRPr b="1" sz="1700">
              <a:solidFill>
                <a:schemeClr val="dk1"/>
              </a:solidFill>
            </a:endParaRPr>
          </a:p>
        </p:txBody>
      </p:sp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893575" y="1454613"/>
            <a:ext cx="2430300" cy="14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dk1"/>
                </a:solidFill>
              </a:rPr>
              <a:t>R</a:t>
            </a:r>
            <a:r>
              <a:rPr b="1" baseline="30000" lang="es" sz="1700">
                <a:solidFill>
                  <a:schemeClr val="dk1"/>
                </a:solidFill>
              </a:rPr>
              <a:t>2</a:t>
            </a:r>
            <a:r>
              <a:rPr b="1" lang="es" sz="1700">
                <a:solidFill>
                  <a:schemeClr val="dk1"/>
                </a:solidFill>
              </a:rPr>
              <a:t> test</a:t>
            </a:r>
            <a:r>
              <a:rPr b="1" lang="es" sz="1700">
                <a:solidFill>
                  <a:schemeClr val="dk1"/>
                </a:solidFill>
              </a:rPr>
              <a:t>: 0.951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700">
                <a:solidFill>
                  <a:schemeClr val="dk1"/>
                </a:solidFill>
              </a:rPr>
              <a:t>MAE test: </a:t>
            </a:r>
            <a:r>
              <a:rPr b="1" lang="es" sz="1700">
                <a:solidFill>
                  <a:schemeClr val="dk1"/>
                </a:solidFill>
              </a:rPr>
              <a:t> 4.47%</a:t>
            </a:r>
            <a:endParaRPr b="1"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Test amb un bloc extern</a:t>
            </a:r>
            <a:endParaRPr/>
          </a:p>
        </p:txBody>
      </p:sp>
      <p:sp>
        <p:nvSpPr>
          <p:cNvPr id="200" name="Google Shape;20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 sz="2000"/>
              <a:t>Resultats (dolents) inesperats</a:t>
            </a:r>
            <a:br>
              <a:rPr lang="es" sz="2000"/>
            </a:b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 sz="2000"/>
              <a:t>Sospitem que sigui un problema</a:t>
            </a:r>
            <a:br>
              <a:rPr lang="es" sz="2000"/>
            </a:br>
            <a:r>
              <a:rPr lang="es" sz="2000"/>
              <a:t> de programació</a:t>
            </a:r>
            <a:endParaRPr sz="2000"/>
          </a:p>
        </p:txBody>
      </p:sp>
      <p:pic>
        <p:nvPicPr>
          <p:cNvPr id="201" name="Google Shape;20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6723" y="845000"/>
            <a:ext cx="3793852" cy="372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Problemes / Investigacions pròxima setmana</a:t>
            </a:r>
            <a:endParaRPr/>
          </a:p>
        </p:txBody>
      </p:sp>
      <p:sp>
        <p:nvSpPr>
          <p:cNvPr id="207" name="Google Shape;20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s" sz="2100"/>
              <a:t>Fer proves amb el nou conjunt de dades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s" sz="2100"/>
              <a:t>Optimitzar les diferents parts del model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s" sz="2100"/>
              <a:t>Hyperparameter search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s" sz="2100"/>
              <a:t>Poder visualitzar les nostres prediccions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s" sz="2100"/>
              <a:t>Provar cluster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s" sz="2100"/>
              <a:t>Afegir optimitzacions multithreading pandas (parallelPandas)</a:t>
            </a:r>
            <a:endParaRPr sz="2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623400" y="5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Comparació de Groundtruths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950" y="1699725"/>
            <a:ext cx="3811650" cy="249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250" y="1709424"/>
            <a:ext cx="3811650" cy="2494902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891075" y="4485550"/>
            <a:ext cx="296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ICGC</a:t>
            </a:r>
            <a:endParaRPr b="1" sz="17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176775" y="4485550"/>
            <a:ext cx="296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Burgan</a:t>
            </a:r>
            <a:endParaRPr b="1" sz="17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623400" y="5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Comparació de Groundtruths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5813" y="1414175"/>
            <a:ext cx="4692379" cy="307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623400" y="5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Comparació de Groundtruths</a:t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662475" y="4485550"/>
            <a:ext cx="296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ICGC</a:t>
            </a:r>
            <a:endParaRPr b="1" sz="17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4567175" y="4485550"/>
            <a:ext cx="296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Burgan</a:t>
            </a:r>
            <a:endParaRPr b="1" sz="17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600" y="1261775"/>
            <a:ext cx="3854981" cy="307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106" y="1261775"/>
            <a:ext cx="3606710" cy="307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3566" y="1962150"/>
            <a:ext cx="657225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57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Random Forest Burgan (FullBlock)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871900" y="2000375"/>
            <a:ext cx="2430300" cy="14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dk1"/>
                </a:solidFill>
              </a:rPr>
              <a:t>R</a:t>
            </a:r>
            <a:r>
              <a:rPr b="1" baseline="30000" lang="es" sz="2100">
                <a:solidFill>
                  <a:schemeClr val="dk1"/>
                </a:solidFill>
              </a:rPr>
              <a:t>2</a:t>
            </a:r>
            <a:r>
              <a:rPr b="1" lang="es" sz="2100">
                <a:solidFill>
                  <a:schemeClr val="dk1"/>
                </a:solidFill>
              </a:rPr>
              <a:t>: 0.856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2100">
                <a:solidFill>
                  <a:schemeClr val="dk1"/>
                </a:solidFill>
              </a:rPr>
              <a:t>MAE: 6.6</a:t>
            </a:r>
            <a:endParaRPr b="1" sz="2100">
              <a:solidFill>
                <a:schemeClr val="dk1"/>
              </a:solidFill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0275" y="1193525"/>
            <a:ext cx="4732025" cy="333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Millora del Model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38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Hyperparameter tunning preparat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Més atributs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Generalització (attributs relatius %)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PCA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7904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PCA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8400" y="164550"/>
            <a:ext cx="5516751" cy="48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PCA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850" y="1689575"/>
            <a:ext cx="3629222" cy="270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925" y="1689575"/>
            <a:ext cx="3706677" cy="270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Escalabilitat dels DataFrames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594750" y="1210525"/>
            <a:ext cx="79545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s" sz="2250"/>
              <a:t>   </a:t>
            </a:r>
            <a:r>
              <a:rPr lang="es" sz="2250"/>
              <a:t>Fase 1					  				   Fase 2						</a:t>
            </a:r>
            <a:endParaRPr sz="22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9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9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950"/>
          </a:p>
        </p:txBody>
      </p:sp>
      <p:sp>
        <p:nvSpPr>
          <p:cNvPr id="118" name="Google Shape;118;p21"/>
          <p:cNvSpPr/>
          <p:nvPr/>
        </p:nvSpPr>
        <p:spPr>
          <a:xfrm>
            <a:off x="1814550" y="1860950"/>
            <a:ext cx="733800" cy="70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/>
          <p:nvPr/>
        </p:nvSpPr>
        <p:spPr>
          <a:xfrm>
            <a:off x="623400" y="3212400"/>
            <a:ext cx="408300" cy="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/>
          <p:nvPr/>
        </p:nvSpPr>
        <p:spPr>
          <a:xfrm>
            <a:off x="948950" y="3334250"/>
            <a:ext cx="408300" cy="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/>
          <p:nvPr/>
        </p:nvSpPr>
        <p:spPr>
          <a:xfrm>
            <a:off x="1264300" y="3160725"/>
            <a:ext cx="408300" cy="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/>
          <p:nvPr/>
        </p:nvSpPr>
        <p:spPr>
          <a:xfrm>
            <a:off x="775025" y="3575025"/>
            <a:ext cx="408300" cy="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/>
          <p:nvPr/>
        </p:nvSpPr>
        <p:spPr>
          <a:xfrm>
            <a:off x="1131150" y="3506250"/>
            <a:ext cx="408300" cy="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1"/>
          <p:cNvSpPr/>
          <p:nvPr/>
        </p:nvSpPr>
        <p:spPr>
          <a:xfrm>
            <a:off x="540650" y="3791050"/>
            <a:ext cx="408300" cy="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/>
          <p:nvPr/>
        </p:nvSpPr>
        <p:spPr>
          <a:xfrm>
            <a:off x="906325" y="3851800"/>
            <a:ext cx="408300" cy="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1183325" y="3791050"/>
            <a:ext cx="408300" cy="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1"/>
          <p:cNvSpPr txBox="1"/>
          <p:nvPr/>
        </p:nvSpPr>
        <p:spPr>
          <a:xfrm>
            <a:off x="1504200" y="2551325"/>
            <a:ext cx="135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450 MB</a:t>
            </a:r>
            <a:endParaRPr b="1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311700" y="4369350"/>
            <a:ext cx="18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180 Blocks = 1 DF</a:t>
            </a:r>
            <a:endParaRPr b="1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1916850" y="3538325"/>
            <a:ext cx="631500" cy="25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0550" y="3250500"/>
            <a:ext cx="828250" cy="82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/>
        </p:nvSpPr>
        <p:spPr>
          <a:xfrm>
            <a:off x="2155025" y="4205350"/>
            <a:ext cx="18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50 DF</a:t>
            </a:r>
            <a:endParaRPr b="1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3953875" y="2342125"/>
            <a:ext cx="1752000" cy="1149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</a:rPr>
              <a:t>Feature Extraction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7950" y="2157625"/>
            <a:ext cx="1518324" cy="1518324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 txBox="1"/>
          <p:nvPr/>
        </p:nvSpPr>
        <p:spPr>
          <a:xfrm>
            <a:off x="6227463" y="3798100"/>
            <a:ext cx="18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1 DF</a:t>
            </a:r>
            <a:endParaRPr b="1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